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60"/>
  </p:normalViewPr>
  <p:slideViewPr>
    <p:cSldViewPr snapToGrid="0">
      <p:cViewPr>
        <p:scale>
          <a:sx n="90" d="100"/>
          <a:sy n="90" d="100"/>
        </p:scale>
        <p:origin x="-216" y="-1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046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4486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8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95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398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397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5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307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31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2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D1F82-2F53-4774-8FCD-7C2D8266298C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12440-4E89-4295-BA88-928AC39895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44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95FFF78-D352-734C-ED8F-71F29459F220}"/>
              </a:ext>
            </a:extLst>
          </p:cNvPr>
          <p:cNvSpPr txBox="1"/>
          <p:nvPr/>
        </p:nvSpPr>
        <p:spPr>
          <a:xfrm>
            <a:off x="0" y="46367"/>
            <a:ext cx="9906000" cy="49244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600" b="1" dirty="0">
                <a:solidFill>
                  <a:schemeClr val="bg1"/>
                </a:solidFill>
              </a:rPr>
              <a:t>「第</a:t>
            </a:r>
            <a:r>
              <a:rPr lang="en-US" altLang="ja-JP" sz="2600" b="1" dirty="0">
                <a:solidFill>
                  <a:schemeClr val="bg1"/>
                </a:solidFill>
              </a:rPr>
              <a:t>11</a:t>
            </a:r>
            <a:r>
              <a:rPr lang="ja-JP" altLang="en-US" sz="2600" b="1" dirty="0">
                <a:solidFill>
                  <a:schemeClr val="bg1"/>
                </a:solidFill>
              </a:rPr>
              <a:t>回日本</a:t>
            </a:r>
            <a:r>
              <a:rPr lang="en-US" altLang="ja-JP" sz="2600" b="1" dirty="0">
                <a:solidFill>
                  <a:schemeClr val="bg1"/>
                </a:solidFill>
              </a:rPr>
              <a:t>SC</a:t>
            </a:r>
            <a:r>
              <a:rPr lang="ja-JP" altLang="en-US" sz="2600" b="1" dirty="0">
                <a:solidFill>
                  <a:schemeClr val="bg1"/>
                </a:solidFill>
              </a:rPr>
              <a:t>大賞・第</a:t>
            </a:r>
            <a:r>
              <a:rPr lang="en-US" altLang="ja-JP" sz="2600" b="1" dirty="0">
                <a:solidFill>
                  <a:schemeClr val="bg1"/>
                </a:solidFill>
              </a:rPr>
              <a:t>9</a:t>
            </a:r>
            <a:r>
              <a:rPr lang="ja-JP" altLang="en-US" sz="2600" b="1" dirty="0">
                <a:solidFill>
                  <a:schemeClr val="bg1"/>
                </a:solidFill>
              </a:rPr>
              <a:t>回地域貢献大賞」エントリーシート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0ED91D9-6CAD-4F22-2C64-2A875A3F0898}"/>
              </a:ext>
            </a:extLst>
          </p:cNvPr>
          <p:cNvSpPr txBox="1"/>
          <p:nvPr/>
        </p:nvSpPr>
        <p:spPr>
          <a:xfrm>
            <a:off x="0" y="621337"/>
            <a:ext cx="4722471" cy="4455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50" dirty="0">
                <a:latin typeface="+mn-ea"/>
              </a:rPr>
              <a:t>【1】</a:t>
            </a:r>
            <a:r>
              <a:rPr lang="ja-JP" altLang="en-US" sz="1050" dirty="0">
                <a:latin typeface="+mn-ea"/>
              </a:rPr>
              <a:t>応募する賞：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エントリーする賞について記入してください。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エントリーする賞毎にエントリーシートを提出してください。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【2】</a:t>
            </a:r>
            <a:r>
              <a:rPr lang="ja-JP" altLang="en-US" sz="1050" dirty="0">
                <a:latin typeface="+mn-ea"/>
              </a:rPr>
              <a:t>下記すべての項目について記入ください。</a:t>
            </a:r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【Data】</a:t>
            </a: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名称：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名称（ヨミ）：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読み仮名をカナ表記で記入してください。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</a:t>
            </a:r>
            <a:r>
              <a:rPr lang="en-US" altLang="ja-JP" sz="1050" dirty="0">
                <a:latin typeface="+mn-ea"/>
              </a:rPr>
              <a:t>SC</a:t>
            </a:r>
            <a:r>
              <a:rPr lang="ja-JP" altLang="en-US" sz="1050" dirty="0">
                <a:latin typeface="+mn-ea"/>
              </a:rPr>
              <a:t>所在地：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郵便番号、都道府県の順に記入してください。</a:t>
            </a:r>
            <a:r>
              <a:rPr lang="en-US" altLang="ja-JP" sz="1050" dirty="0">
                <a:solidFill>
                  <a:srgbClr val="FF0000"/>
                </a:solidFill>
                <a:latin typeface="+mn-ea"/>
              </a:rPr>
              <a:t> </a:t>
            </a:r>
          </a:p>
          <a:p>
            <a:r>
              <a:rPr lang="ja-JP" altLang="en-US" sz="1050" dirty="0">
                <a:latin typeface="+mn-ea"/>
              </a:rPr>
              <a:t>◆オープン日：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段階的に開業している場合はその旨わかるように記入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　　　　　　　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◆敷地面積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◆延床面積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◆総賃貸面積・営業面積・店舗面積</a:t>
            </a:r>
            <a:r>
              <a:rPr lang="en-US" altLang="ja-JP" sz="1050" dirty="0">
                <a:latin typeface="+mn-ea"/>
              </a:rPr>
              <a:t>(</a:t>
            </a:r>
            <a:r>
              <a:rPr lang="ja-JP" altLang="en-US" sz="1050" dirty="0">
                <a:latin typeface="+mn-ea"/>
              </a:rPr>
              <a:t>㎡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en-US" sz="1050" dirty="0">
                <a:latin typeface="+mn-ea"/>
              </a:rPr>
              <a:t>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単位は㎡で記入してください。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◆階数：</a:t>
            </a:r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地上●階・地下●階といった建物構造について記入してください。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◆店舗数：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◆駐車台数：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◆駐輪台数：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en-US" altLang="ja-JP" sz="1050" dirty="0">
                <a:latin typeface="+mn-ea"/>
              </a:rPr>
              <a:t>【</a:t>
            </a:r>
            <a:r>
              <a:rPr lang="ja-JP" altLang="en-US" sz="1050" dirty="0">
                <a:latin typeface="+mn-ea"/>
              </a:rPr>
              <a:t>ディベロッパー情報</a:t>
            </a:r>
            <a:r>
              <a:rPr lang="en-US" altLang="ja-JP" sz="1050" dirty="0">
                <a:latin typeface="+mn-ea"/>
              </a:rPr>
              <a:t>】</a:t>
            </a: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複数社いる場合は全て記入してください。なお、本エントリーにあたって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solidFill>
                  <a:srgbClr val="FF0000"/>
                </a:solidFill>
                <a:latin typeface="+mn-ea"/>
              </a:rPr>
              <a:t>関係各所への了承も済ませたうえでご応募ください。</a:t>
            </a:r>
            <a:endParaRPr lang="en-US" altLang="ja-JP" sz="1050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◆企業名：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◆本社所在地：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◆企業代表者（役職）：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◆企業代表者名：</a:t>
            </a:r>
            <a:endParaRPr lang="en-US" altLang="ja-JP" sz="105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A4E0540-F8E9-C83C-ECE8-73A3864A9BDC}"/>
              </a:ext>
            </a:extLst>
          </p:cNvPr>
          <p:cNvSpPr txBox="1"/>
          <p:nvPr/>
        </p:nvSpPr>
        <p:spPr>
          <a:xfrm>
            <a:off x="4466545" y="625673"/>
            <a:ext cx="543945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>
                <a:latin typeface="+mn-ea"/>
              </a:rPr>
              <a:t>【3】</a:t>
            </a:r>
            <a:r>
              <a:rPr lang="ja-JP" altLang="en-US" sz="1050" b="1" dirty="0">
                <a:latin typeface="+mn-ea"/>
              </a:rPr>
              <a:t>評価項目・評価のポイントにそって貴</a:t>
            </a:r>
            <a:r>
              <a:rPr lang="en-US" altLang="ja-JP" sz="1050" b="1" dirty="0">
                <a:latin typeface="+mn-ea"/>
              </a:rPr>
              <a:t>SC</a:t>
            </a:r>
            <a:r>
              <a:rPr lang="ja-JP" altLang="en-US" sz="1050" b="1" dirty="0">
                <a:latin typeface="+mn-ea"/>
              </a:rPr>
              <a:t>のアピールポイントを定量的・定性的</a:t>
            </a:r>
            <a:endParaRPr lang="en-US" altLang="ja-JP" sz="1050" b="1" dirty="0">
              <a:latin typeface="+mn-ea"/>
            </a:endParaRPr>
          </a:p>
          <a:p>
            <a:r>
              <a:rPr lang="ja-JP" altLang="en-US" sz="1050" b="1" dirty="0">
                <a:latin typeface="+mn-ea"/>
              </a:rPr>
              <a:t>　　に</a:t>
            </a:r>
            <a:r>
              <a:rPr lang="en-US" altLang="ja-JP" sz="1050" b="1" dirty="0">
                <a:latin typeface="+mn-ea"/>
              </a:rPr>
              <a:t>800</a:t>
            </a:r>
            <a:r>
              <a:rPr lang="ja-JP" altLang="en-US" sz="1050" b="1" dirty="0">
                <a:latin typeface="+mn-ea"/>
              </a:rPr>
              <a:t>字以内</a:t>
            </a:r>
            <a:r>
              <a:rPr lang="ja-JP" altLang="en-US" sz="1050" b="1">
                <a:latin typeface="+mn-ea"/>
              </a:rPr>
              <a:t>で記入して</a:t>
            </a:r>
            <a:r>
              <a:rPr lang="ja-JP" altLang="en-US" sz="1050" b="1" dirty="0">
                <a:latin typeface="+mn-ea"/>
              </a:rPr>
              <a:t>ください。</a:t>
            </a:r>
            <a:endParaRPr lang="en-US" altLang="ja-JP" sz="1050" b="1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●●●●●●●●●●●●●●●●●●●●●●●●●●●●●●●●●●●●●●</a:t>
            </a:r>
            <a:endParaRPr lang="en-US" altLang="ja-JP" sz="1050" dirty="0">
              <a:latin typeface="+mn-ea"/>
            </a:endParaRPr>
          </a:p>
          <a:p>
            <a:r>
              <a:rPr lang="ja-JP" altLang="en-US" sz="1050" dirty="0">
                <a:latin typeface="+mn-ea"/>
              </a:rPr>
              <a:t>●●</a:t>
            </a:r>
            <a:endParaRPr lang="en-US" altLang="ja-JP" sz="1050" dirty="0">
              <a:latin typeface="+mn-ea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431A747-6D21-148E-6D10-08FEC5B67725}"/>
              </a:ext>
            </a:extLst>
          </p:cNvPr>
          <p:cNvSpPr/>
          <p:nvPr/>
        </p:nvSpPr>
        <p:spPr>
          <a:xfrm>
            <a:off x="0" y="5150403"/>
            <a:ext cx="4466545" cy="1626506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63" dirty="0">
                <a:solidFill>
                  <a:schemeClr val="tx1"/>
                </a:solidFill>
              </a:rPr>
              <a:t>エントリーシート余白に</a:t>
            </a:r>
            <a:endParaRPr lang="en-US" altLang="ja-JP" sz="1463" dirty="0">
              <a:solidFill>
                <a:schemeClr val="tx1"/>
              </a:solidFill>
            </a:endParaRPr>
          </a:p>
          <a:p>
            <a:pPr algn="ctr"/>
            <a:r>
              <a:rPr lang="en-US" altLang="ja-JP" sz="1463" dirty="0">
                <a:solidFill>
                  <a:schemeClr val="tx1"/>
                </a:solidFill>
              </a:rPr>
              <a:t>SC</a:t>
            </a:r>
            <a:r>
              <a:rPr lang="ja-JP" altLang="en-US" sz="1463" dirty="0">
                <a:solidFill>
                  <a:schemeClr val="tx1"/>
                </a:solidFill>
              </a:rPr>
              <a:t>の外観写真を</a:t>
            </a:r>
            <a:r>
              <a:rPr lang="en-US" altLang="ja-JP" sz="1463" dirty="0">
                <a:solidFill>
                  <a:schemeClr val="tx1"/>
                </a:solidFill>
              </a:rPr>
              <a:t>2</a:t>
            </a:r>
            <a:r>
              <a:rPr lang="ja-JP" altLang="en-US" sz="1463" dirty="0">
                <a:solidFill>
                  <a:schemeClr val="tx1"/>
                </a:solidFill>
              </a:rPr>
              <a:t>点貼付ください</a:t>
            </a:r>
          </a:p>
        </p:txBody>
      </p:sp>
    </p:spTree>
    <p:extLst>
      <p:ext uri="{BB962C8B-B14F-4D97-AF65-F5344CB8AC3E}">
        <p14:creationId xmlns:p14="http://schemas.microsoft.com/office/powerpoint/2010/main" val="395780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</TotalTime>
  <Words>1087</Words>
  <Application>Microsoft Office PowerPoint</Application>
  <PresentationFormat>A4 210 x 297 mm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takizawa</dc:creator>
  <cp:lastModifiedBy>takizawa</cp:lastModifiedBy>
  <cp:revision>14</cp:revision>
  <dcterms:created xsi:type="dcterms:W3CDTF">2026-05-29T08:01:41Z</dcterms:created>
  <dcterms:modified xsi:type="dcterms:W3CDTF">2026-06-03T07:54:42Z</dcterms:modified>
</cp:coreProperties>
</file>